
<file path=[Content_Types].xml><?xml version="1.0" encoding="utf-8"?>
<Types xmlns="http://schemas.openxmlformats.org/package/2006/content-types">
  <Default Extension="png" ContentType="image/png"/>
  <Default Extension="svg" ContentType="image/svg+xml"/>
  <Default Extension="jfif"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4"/>
  </p:sldMasterIdLst>
  <p:notesMasterIdLst>
    <p:notesMasterId r:id="rId9"/>
  </p:notesMasterIdLst>
  <p:sldIdLst>
    <p:sldId id="580" r:id="rId5"/>
    <p:sldId id="582" r:id="rId6"/>
    <p:sldId id="583" r:id="rId7"/>
    <p:sldId id="58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perience 4" id="{F419E849-15B4-4F9E-AE43-9FFA078AF771}">
          <p14:sldIdLst>
            <p14:sldId id="580"/>
            <p14:sldId id="582"/>
            <p14:sldId id="583"/>
            <p14:sldId id="585"/>
          </p14:sldIdLst>
        </p14:section>
      </p14:sectionLst>
    </p:ext>
    <p:ext uri="{EFAFB233-063F-42B5-8137-9DF3F51BA10A}">
      <p15:sldGuideLst xmlns:p15="http://schemas.microsoft.com/office/powerpoint/2012/main">
        <p15:guide id="1" pos="929"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ourtney Gitlitz" initials="CG" lastIdx="1" clrIdx="6">
    <p:extLst>
      <p:ext uri="{19B8F6BF-5375-455C-9EA6-DF929625EA0E}">
        <p15:presenceInfo xmlns:p15="http://schemas.microsoft.com/office/powerpoint/2012/main" userId="S-1-5-21-383413107-1061881802-891584314-12471" providerId="AD"/>
      </p:ext>
    </p:extLst>
  </p:cmAuthor>
  <p:cmAuthor id="1" name="Abby Breckenridge" initials="AB" lastIdx="22" clrIdx="0">
    <p:extLst/>
  </p:cmAuthor>
  <p:cmAuthor id="2" name="Daniel Schmeichler" initials="DS" lastIdx="36" clrIdx="1">
    <p:extLst/>
  </p:cmAuthor>
  <p:cmAuthor id="3" name="Tara Shankar Jana" initials="TSJ" lastIdx="9" clrIdx="2">
    <p:extLst/>
  </p:cmAuthor>
  <p:cmAuthor id="4" name="Nick Dwyer" initials="ND" lastIdx="45" clrIdx="3">
    <p:extLst/>
  </p:cmAuthor>
  <p:cmAuthor id="5" name="Bill Jacobs" initials="BJ" lastIdx="20" clrIdx="4">
    <p:extLst/>
  </p:cmAuthor>
  <p:cmAuthor id="6" name="Thad Allen" initials="TA" lastIdx="2" clrIdx="5">
    <p:extLst>
      <p:ext uri="{19B8F6BF-5375-455C-9EA6-DF929625EA0E}">
        <p15:presenceInfo xmlns:p15="http://schemas.microsoft.com/office/powerpoint/2012/main" userId="c39bbe4d47f3ec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D83B01"/>
    <a:srgbClr val="00B294"/>
    <a:srgbClr val="FF8C00"/>
    <a:srgbClr val="E5F3F7"/>
    <a:srgbClr val="F3E5F1"/>
    <a:srgbClr val="E5E8ED"/>
    <a:srgbClr val="E5F1FB"/>
    <a:srgbClr val="E53E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6215" autoAdjust="0"/>
  </p:normalViewPr>
  <p:slideViewPr>
    <p:cSldViewPr snapToGrid="0">
      <p:cViewPr varScale="1">
        <p:scale>
          <a:sx n="86" d="100"/>
          <a:sy n="86" d="100"/>
        </p:scale>
        <p:origin x="870" y="6"/>
      </p:cViewPr>
      <p:guideLst>
        <p:guide pos="929"/>
        <p:guide orient="horz" pos="216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15828"/>
    </p:cViewPr>
  </p:sorter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91A8D-077B-4BC4-BA20-C0F59CF273B2}" type="datetimeFigureOut">
              <a:rPr lang="en-US" smtClean="0"/>
              <a:t>9/5/2017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E4FA5-625B-452A-B5C7-F3B882D94B08}" type="slidenum">
              <a:rPr lang="en-US" smtClean="0"/>
              <a:t>‹#›</a:t>
            </a:fld>
            <a:endParaRPr lang="en-US"/>
          </a:p>
        </p:txBody>
      </p:sp>
    </p:spTree>
    <p:extLst>
      <p:ext uri="{BB962C8B-B14F-4D97-AF65-F5344CB8AC3E}">
        <p14:creationId xmlns:p14="http://schemas.microsoft.com/office/powerpoint/2010/main" val="120599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5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58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3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data warehouses have fixed storage volume and cannot adjust their capacity based on need. This leads to over resourced or under resourced data warehouses, particularly in scenarios where demand is difficult to forecast. </a:t>
            </a:r>
          </a:p>
          <a:p>
            <a:endParaRPr lang="en-US" baseline="0" dirty="0"/>
          </a:p>
          <a:p>
            <a:r>
              <a:rPr lang="en-US" baseline="0" dirty="0"/>
              <a:t>These data warehouses also struggle to manage a variety of data types, including complex non-relational data which may not be conducive to conventional table storage.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061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 or subtitle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5" name="Picture 14"/>
          <p:cNvPicPr>
            <a:picLocks noChangeAspect="1"/>
          </p:cNvPicPr>
          <p:nvPr userDrawn="1"/>
        </p:nvPicPr>
        <p:blipFill rotWithShape="1">
          <a:blip r:embed="rId3"/>
          <a:srcRect t="18967" b="14339"/>
          <a:stretch/>
        </p:blipFill>
        <p:spPr>
          <a:xfrm>
            <a:off x="5334350" y="0"/>
            <a:ext cx="6857651" cy="6858000"/>
          </a:xfrm>
          <a:prstGeom prst="rect">
            <a:avLst/>
          </a:prstGeom>
        </p:spPr>
      </p:pic>
    </p:spTree>
    <p:extLst>
      <p:ext uri="{BB962C8B-B14F-4D97-AF65-F5344CB8AC3E}">
        <p14:creationId xmlns:p14="http://schemas.microsoft.com/office/powerpoint/2010/main" val="3337845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2454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5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08817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05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solidFill>
            <a:schemeClr val="bg1"/>
          </a:solidFill>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11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0" y="289511"/>
            <a:ext cx="11655840" cy="899665"/>
          </a:xfrm>
          <a:solidFill>
            <a:schemeClr val="bg1"/>
          </a:solidFill>
        </p:spPr>
        <p:txBody>
          <a:bodyPr/>
          <a:lstStyle/>
          <a:p>
            <a:r>
              <a:rPr lang="en-US"/>
              <a:t>Click to edit Master title style</a:t>
            </a:r>
            <a:endParaRPr lang="en-US" dirty="0"/>
          </a:p>
        </p:txBody>
      </p:sp>
    </p:spTree>
    <p:extLst>
      <p:ext uri="{BB962C8B-B14F-4D97-AF65-F5344CB8AC3E}">
        <p14:creationId xmlns:p14="http://schemas.microsoft.com/office/powerpoint/2010/main" val="30596902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405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313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20798" r="6141"/>
          <a:stretch/>
        </p:blipFill>
        <p:spPr>
          <a:xfrm>
            <a:off x="0" y="0"/>
            <a:ext cx="12191999" cy="6858001"/>
          </a:xfrm>
          <a:prstGeom prst="rect">
            <a:avLst/>
          </a:prstGeom>
        </p:spPr>
      </p:pic>
      <p:sp>
        <p:nvSpPr>
          <p:cNvPr id="10" name="Rectangle 9"/>
          <p:cNvSpPr/>
          <p:nvPr userDrawn="1"/>
        </p:nvSpPr>
        <p:spPr bwMode="auto">
          <a:xfrm>
            <a:off x="-1"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61536678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0252" b="5364"/>
          <a:stretch/>
        </p:blipFill>
        <p:spPr>
          <a:xfrm>
            <a:off x="0" y="0"/>
            <a:ext cx="12192000" cy="6858001"/>
          </a:xfrm>
          <a:prstGeom prst="rect">
            <a:avLst/>
          </a:prstGeom>
        </p:spPr>
      </p:pic>
      <p:sp>
        <p:nvSpPr>
          <p:cNvPr id="10" name="Rectangle 9"/>
          <p:cNvSpPr/>
          <p:nvPr userDrawn="1"/>
        </p:nvSpPr>
        <p:spPr bwMode="auto">
          <a:xfrm>
            <a:off x="-2" y="-1"/>
            <a:ext cx="12192001" cy="6858002"/>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74851761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32949" r="27010" b="5459"/>
          <a:stretch/>
        </p:blipFill>
        <p:spPr>
          <a:xfrm>
            <a:off x="0" y="0"/>
            <a:ext cx="12191999" cy="6858000"/>
          </a:xfrm>
          <a:prstGeom prst="rect">
            <a:avLst/>
          </a:prstGeom>
        </p:spPr>
      </p:pic>
      <p:sp>
        <p:nvSpPr>
          <p:cNvPr id="10" name="Rectangle 9"/>
          <p:cNvSpPr/>
          <p:nvPr userDrawn="1"/>
        </p:nvSpPr>
        <p:spPr bwMode="auto">
          <a:xfrm>
            <a:off x="-2" y="0"/>
            <a:ext cx="12192001" cy="685800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30831095"/>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2292" b="13324"/>
          <a:stretch/>
        </p:blipFill>
        <p:spPr>
          <a:xfrm>
            <a:off x="0" y="0"/>
            <a:ext cx="12191999" cy="6858001"/>
          </a:xfrm>
          <a:prstGeom prst="rect">
            <a:avLst/>
          </a:prstGeom>
        </p:spPr>
      </p:pic>
      <p:sp>
        <p:nvSpPr>
          <p:cNvPr id="10" name="Rectangle 9"/>
          <p:cNvSpPr/>
          <p:nvPr userDrawn="1"/>
        </p:nvSpPr>
        <p:spPr bwMode="auto">
          <a:xfrm>
            <a:off x="-2"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7638324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a:solidFill>
            <a:schemeClr val="bg1"/>
          </a:solidFill>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584762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48"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8.png"/><Relationship Id="rId21" Type="http://schemas.openxmlformats.org/officeDocument/2006/relationships/image" Target="../media/image27.png"/><Relationship Id="rId7" Type="http://schemas.openxmlformats.org/officeDocument/2006/relationships/image" Target="../media/image14.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20.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3.jfif"/><Relationship Id="rId3" Type="http://schemas.openxmlformats.org/officeDocument/2006/relationships/image" Target="../media/image29.png"/><Relationship Id="rId7" Type="http://schemas.openxmlformats.org/officeDocument/2006/relationships/image" Target="../media/image14.sv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97815" y="164019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using Table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4358269" y="2352094"/>
            <a:ext cx="7661226" cy="3859365"/>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9657" y="4082340"/>
            <a:ext cx="979325" cy="971533"/>
          </a:xfrm>
          <a:prstGeom prst="rect">
            <a:avLst/>
          </a:prstGeom>
        </p:spPr>
      </p:pic>
      <p:pic>
        <p:nvPicPr>
          <p:cNvPr id="273" name="Picture 2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806" y="2489058"/>
            <a:ext cx="1591060" cy="913936"/>
          </a:xfrm>
          <a:prstGeom prst="rect">
            <a:avLst/>
          </a:prstGeom>
        </p:spPr>
      </p:pic>
      <p:sp>
        <p:nvSpPr>
          <p:cNvPr id="299" name="TextBox 298"/>
          <p:cNvSpPr txBox="1"/>
          <p:nvPr/>
        </p:nvSpPr>
        <p:spPr>
          <a:xfrm>
            <a:off x="3658340" y="3633692"/>
            <a:ext cx="1588196" cy="430887"/>
          </a:xfrm>
          <a:prstGeom prst="rect">
            <a:avLst/>
          </a:prstGeom>
          <a:noFill/>
        </p:spPr>
        <p:txBody>
          <a:bodyPr wrap="squar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a:t>
            </a:r>
          </a:p>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(Table API)</a:t>
            </a:r>
          </a:p>
        </p:txBody>
      </p:sp>
      <p:cxnSp>
        <p:nvCxnSpPr>
          <p:cNvPr id="300" name="Straight Connector 299"/>
          <p:cNvCxnSpPr/>
          <p:nvPr/>
        </p:nvCxnSpPr>
        <p:spPr>
          <a:xfrm>
            <a:off x="3161768" y="4629274"/>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2273574" y="3392642"/>
            <a:ext cx="0" cy="69931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465450" y="5066639"/>
            <a:ext cx="12274" cy="1251492"/>
          </a:xfrm>
          <a:prstGeom prst="line">
            <a:avLst/>
          </a:prstGeom>
          <a:ln w="3810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283801" y="6283235"/>
            <a:ext cx="2181649" cy="15846"/>
          </a:xfrm>
          <a:prstGeom prst="line">
            <a:avLst/>
          </a:prstGeom>
          <a:ln w="3810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274275" y="5167418"/>
            <a:ext cx="0" cy="1129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2489510" y="5794701"/>
            <a:ext cx="1781867" cy="388137"/>
            <a:chOff x="2432384" y="6351445"/>
            <a:chExt cx="1781867" cy="388137"/>
          </a:xfrm>
        </p:grpSpPr>
        <p:grpSp>
          <p:nvGrpSpPr>
            <p:cNvPr id="314" name="Group 313"/>
            <p:cNvGrpSpPr/>
            <p:nvPr/>
          </p:nvGrpSpPr>
          <p:grpSpPr>
            <a:xfrm>
              <a:off x="2779126" y="6351445"/>
              <a:ext cx="1435125" cy="353990"/>
              <a:chOff x="7429314" y="2620790"/>
              <a:chExt cx="1910151" cy="471162"/>
            </a:xfrm>
            <a:solidFill>
              <a:srgbClr val="A9CF0B"/>
            </a:solidFill>
          </p:grpSpPr>
          <p:sp>
            <p:nvSpPr>
              <p:cNvPr id="315" name="Freeform: Shape 314"/>
              <p:cNvSpPr/>
              <p:nvPr/>
            </p:nvSpPr>
            <p:spPr>
              <a:xfrm>
                <a:off x="7429314" y="2717048"/>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316" name="Rectangle 315"/>
              <p:cNvSpPr/>
              <p:nvPr/>
            </p:nvSpPr>
            <p:spPr>
              <a:xfrm>
                <a:off x="7432570" y="2620790"/>
                <a:ext cx="1846278" cy="375195"/>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Throughput</a:t>
                </a:r>
              </a:p>
            </p:txBody>
          </p:sp>
        </p:grpSp>
        <p:grpSp>
          <p:nvGrpSpPr>
            <p:cNvPr id="318" name="Group 317"/>
            <p:cNvGrpSpPr/>
            <p:nvPr/>
          </p:nvGrpSpPr>
          <p:grpSpPr>
            <a:xfrm>
              <a:off x="2432384" y="6369767"/>
              <a:ext cx="321407" cy="369815"/>
              <a:chOff x="8350722" y="-1191707"/>
              <a:chExt cx="842905" cy="842905"/>
            </a:xfrm>
          </p:grpSpPr>
          <p:sp>
            <p:nvSpPr>
              <p:cNvPr id="319" name="Oval 318"/>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0"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sp>
        <p:nvSpPr>
          <p:cNvPr id="322" name="TextBox 321"/>
          <p:cNvSpPr txBox="1"/>
          <p:nvPr/>
        </p:nvSpPr>
        <p:spPr>
          <a:xfrm>
            <a:off x="5011220" y="4287696"/>
            <a:ext cx="1373857" cy="215444"/>
          </a:xfrm>
          <a:prstGeom prst="rect">
            <a:avLst/>
          </a:prstGeom>
          <a:noFill/>
        </p:spPr>
        <p:txBody>
          <a:bodyPr wrap="square" lIns="0" tIns="0" rIns="0" bIns="0" rtlCol="0">
            <a:spAutoFit/>
          </a:body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Query</a:t>
            </a:r>
          </a:p>
        </p:txBody>
      </p:sp>
      <p:cxnSp>
        <p:nvCxnSpPr>
          <p:cNvPr id="323" name="Straight Connector 322"/>
          <p:cNvCxnSpPr/>
          <p:nvPr/>
        </p:nvCxnSpPr>
        <p:spPr>
          <a:xfrm flipH="1">
            <a:off x="5765980" y="2987136"/>
            <a:ext cx="1156461" cy="1588110"/>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a:off x="5765981" y="3287941"/>
            <a:ext cx="4805375" cy="1287305"/>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5710226" y="4312339"/>
            <a:ext cx="2915457" cy="27405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65980" y="4575246"/>
            <a:ext cx="5360040" cy="71420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65980" y="4575247"/>
            <a:ext cx="736818" cy="497916"/>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TextBox 198"/>
          <p:cNvSpPr txBox="1"/>
          <p:nvPr/>
        </p:nvSpPr>
        <p:spPr>
          <a:xfrm>
            <a:off x="8280004" y="1934371"/>
            <a:ext cx="1759213"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Global Distribution</a:t>
            </a:r>
          </a:p>
        </p:txBody>
      </p:sp>
      <p:sp>
        <p:nvSpPr>
          <p:cNvPr id="335" name="TextBox 198"/>
          <p:cNvSpPr txBox="1"/>
          <p:nvPr/>
        </p:nvSpPr>
        <p:spPr>
          <a:xfrm>
            <a:off x="6827607" y="6018061"/>
            <a:ext cx="75442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Latency</a:t>
            </a:r>
          </a:p>
        </p:txBody>
      </p:sp>
      <p:sp>
        <p:nvSpPr>
          <p:cNvPr id="336" name="TextBox 198"/>
          <p:cNvSpPr txBox="1"/>
          <p:nvPr/>
        </p:nvSpPr>
        <p:spPr>
          <a:xfrm>
            <a:off x="1239302" y="526330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1685933" y="215106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Bing Map API</a:t>
            </a:r>
          </a:p>
        </p:txBody>
      </p:sp>
      <p:grpSp>
        <p:nvGrpSpPr>
          <p:cNvPr id="5" name="Group 4"/>
          <p:cNvGrpSpPr/>
          <p:nvPr/>
        </p:nvGrpSpPr>
        <p:grpSpPr>
          <a:xfrm>
            <a:off x="8627965" y="4045301"/>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679319" y="2448445"/>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13977" y="2674415"/>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10596098" y="3106063"/>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1140665" y="5045528"/>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6502218" y="4886873"/>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cxnSp>
        <p:nvCxnSpPr>
          <p:cNvPr id="139" name="Straight Connector 138"/>
          <p:cNvCxnSpPr/>
          <p:nvPr/>
        </p:nvCxnSpPr>
        <p:spPr>
          <a:xfrm>
            <a:off x="4996759" y="4593641"/>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666602" y="2238375"/>
            <a:ext cx="6439673" cy="4142061"/>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397815" y="3664660"/>
            <a:ext cx="2671289" cy="1498342"/>
            <a:chOff x="397815" y="3664660"/>
            <a:chExt cx="2671289" cy="1498342"/>
          </a:xfrm>
        </p:grpSpPr>
        <p:grpSp>
          <p:nvGrpSpPr>
            <p:cNvPr id="151" name="Group 150"/>
            <p:cNvGrpSpPr/>
            <p:nvPr/>
          </p:nvGrpSpPr>
          <p:grpSpPr>
            <a:xfrm>
              <a:off x="397815" y="3664660"/>
              <a:ext cx="2671289" cy="1498342"/>
              <a:chOff x="606749" y="3189249"/>
              <a:chExt cx="2671289" cy="1498342"/>
            </a:xfrm>
          </p:grpSpPr>
          <p:grpSp>
            <p:nvGrpSpPr>
              <p:cNvPr id="153" name="Group 152"/>
              <p:cNvGrpSpPr/>
              <p:nvPr/>
            </p:nvGrpSpPr>
            <p:grpSpPr>
              <a:xfrm>
                <a:off x="606749" y="3189249"/>
                <a:ext cx="2267310" cy="1460810"/>
                <a:chOff x="9210545" y="5074015"/>
                <a:chExt cx="2021653" cy="1322662"/>
              </a:xfrm>
            </p:grpSpPr>
            <p:pic>
              <p:nvPicPr>
                <p:cNvPr id="158" name="Graphic 15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10545" y="5074015"/>
                  <a:ext cx="1933303" cy="1275302"/>
                </a:xfrm>
                <a:prstGeom prst="rect">
                  <a:avLst/>
                </a:prstGeom>
              </p:spPr>
            </p:pic>
            <p:pic>
              <p:nvPicPr>
                <p:cNvPr id="159" name="Graphic 15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8895" y="5121375"/>
                  <a:ext cx="1933303" cy="1275302"/>
                </a:xfrm>
                <a:prstGeom prst="rect">
                  <a:avLst/>
                </a:prstGeom>
              </p:spPr>
            </p:pic>
          </p:grpSp>
          <p:grpSp>
            <p:nvGrpSpPr>
              <p:cNvPr id="154" name="Group 153"/>
              <p:cNvGrpSpPr/>
              <p:nvPr/>
            </p:nvGrpSpPr>
            <p:grpSpPr>
              <a:xfrm>
                <a:off x="1608004" y="3464149"/>
                <a:ext cx="1670034" cy="1223442"/>
                <a:chOff x="3104055" y="3897392"/>
                <a:chExt cx="1295192" cy="973440"/>
              </a:xfrm>
            </p:grpSpPr>
            <p:sp>
              <p:nvSpPr>
                <p:cNvPr id="156" name="Rectangle 155"/>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100"/>
                <p:cNvSpPr/>
                <p:nvPr/>
              </p:nvSpPr>
              <p:spPr>
                <a:xfrm>
                  <a:off x="3165304" y="3952041"/>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155" name="Picture 154"/>
              <p:cNvPicPr>
                <a:picLocks noChangeAspect="1"/>
              </p:cNvPicPr>
              <p:nvPr/>
            </p:nvPicPr>
            <p:blipFill rotWithShape="1">
              <a:blip r:embed="rId10">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152" name="TextBox 198"/>
            <p:cNvSpPr txBox="1"/>
            <p:nvPr/>
          </p:nvSpPr>
          <p:spPr>
            <a:xfrm>
              <a:off x="1599792" y="4804071"/>
              <a:ext cx="1347564"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Tree>
    <p:extLst>
      <p:ext uri="{BB962C8B-B14F-4D97-AF65-F5344CB8AC3E}">
        <p14:creationId xmlns:p14="http://schemas.microsoft.com/office/powerpoint/2010/main" val="183432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97815" y="164019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Graph (Gremlin)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4358269" y="2352094"/>
            <a:ext cx="7661226" cy="3859365"/>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9657" y="4082340"/>
            <a:ext cx="979325" cy="971533"/>
          </a:xfrm>
          <a:prstGeom prst="rect">
            <a:avLst/>
          </a:prstGeom>
        </p:spPr>
      </p:pic>
      <p:grpSp>
        <p:nvGrpSpPr>
          <p:cNvPr id="3" name="Group 2"/>
          <p:cNvGrpSpPr/>
          <p:nvPr/>
        </p:nvGrpSpPr>
        <p:grpSpPr>
          <a:xfrm>
            <a:off x="397815" y="3664660"/>
            <a:ext cx="2671289" cy="1498342"/>
            <a:chOff x="397815" y="3664660"/>
            <a:chExt cx="2671289" cy="1498342"/>
          </a:xfrm>
        </p:grpSpPr>
        <p:grpSp>
          <p:nvGrpSpPr>
            <p:cNvPr id="2" name="Group 1"/>
            <p:cNvGrpSpPr/>
            <p:nvPr/>
          </p:nvGrpSpPr>
          <p:grpSpPr>
            <a:xfrm>
              <a:off x="397815" y="3664660"/>
              <a:ext cx="2671289" cy="1498342"/>
              <a:chOff x="606749" y="3189249"/>
              <a:chExt cx="2671289" cy="1498342"/>
            </a:xfrm>
          </p:grpSpPr>
          <p:grpSp>
            <p:nvGrpSpPr>
              <p:cNvPr id="274" name="Group 273"/>
              <p:cNvGrpSpPr/>
              <p:nvPr/>
            </p:nvGrpSpPr>
            <p:grpSpPr>
              <a:xfrm>
                <a:off x="606749" y="3189249"/>
                <a:ext cx="2267310" cy="1460810"/>
                <a:chOff x="9210545" y="5074015"/>
                <a:chExt cx="2021653" cy="1322662"/>
              </a:xfrm>
            </p:grpSpPr>
            <p:pic>
              <p:nvPicPr>
                <p:cNvPr id="275" name="Graphic 27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5"/>
                  <a:ext cx="1933303" cy="1275302"/>
                </a:xfrm>
                <a:prstGeom prst="rect">
                  <a:avLst/>
                </a:prstGeom>
              </p:spPr>
            </p:pic>
            <p:pic>
              <p:nvPicPr>
                <p:cNvPr id="276" name="Graphic 27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grpSp>
            <p:nvGrpSpPr>
              <p:cNvPr id="265" name="Group 264"/>
              <p:cNvGrpSpPr/>
              <p:nvPr/>
            </p:nvGrpSpPr>
            <p:grpSpPr>
              <a:xfrm>
                <a:off x="1608004" y="3464149"/>
                <a:ext cx="1670034" cy="1223442"/>
                <a:chOff x="3104055" y="3897392"/>
                <a:chExt cx="1295192" cy="973440"/>
              </a:xfrm>
            </p:grpSpPr>
            <p:sp>
              <p:nvSpPr>
                <p:cNvPr id="266" name="Rectangle 265"/>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p:nvPr/>
              </p:nvSpPr>
              <p:spPr>
                <a:xfrm>
                  <a:off x="3165304" y="3952041"/>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269" name="Picture 268"/>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272" name="TextBox 198"/>
            <p:cNvSpPr txBox="1"/>
            <p:nvPr/>
          </p:nvSpPr>
          <p:spPr>
            <a:xfrm>
              <a:off x="1599792" y="4804071"/>
              <a:ext cx="1347564"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
        <p:nvSpPr>
          <p:cNvPr id="299" name="TextBox 298"/>
          <p:cNvSpPr txBox="1"/>
          <p:nvPr/>
        </p:nvSpPr>
        <p:spPr>
          <a:xfrm>
            <a:off x="3539629" y="3633692"/>
            <a:ext cx="1706907" cy="430887"/>
          </a:xfrm>
          <a:prstGeom prst="rect">
            <a:avLst/>
          </a:prstGeom>
          <a:noFill/>
        </p:spPr>
        <p:txBody>
          <a:bodyPr wrap="squar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 </a:t>
            </a:r>
          </a:p>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Graph (Gremlin) API</a:t>
            </a:r>
          </a:p>
        </p:txBody>
      </p:sp>
      <p:cxnSp>
        <p:nvCxnSpPr>
          <p:cNvPr id="300" name="Straight Connector 299"/>
          <p:cNvCxnSpPr/>
          <p:nvPr/>
        </p:nvCxnSpPr>
        <p:spPr>
          <a:xfrm>
            <a:off x="3161768" y="4629274"/>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2273574" y="3392642"/>
            <a:ext cx="0" cy="69931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465450" y="5066639"/>
            <a:ext cx="12274" cy="1251492"/>
          </a:xfrm>
          <a:prstGeom prst="line">
            <a:avLst/>
          </a:prstGeom>
          <a:ln w="3810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283801" y="6283235"/>
            <a:ext cx="2181649" cy="15846"/>
          </a:xfrm>
          <a:prstGeom prst="line">
            <a:avLst/>
          </a:prstGeom>
          <a:ln w="3810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274275" y="5167418"/>
            <a:ext cx="0" cy="1129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2489510" y="5794701"/>
            <a:ext cx="1781867" cy="388137"/>
            <a:chOff x="2432384" y="6351445"/>
            <a:chExt cx="1781867" cy="388137"/>
          </a:xfrm>
        </p:grpSpPr>
        <p:grpSp>
          <p:nvGrpSpPr>
            <p:cNvPr id="314" name="Group 313"/>
            <p:cNvGrpSpPr/>
            <p:nvPr/>
          </p:nvGrpSpPr>
          <p:grpSpPr>
            <a:xfrm>
              <a:off x="2779126" y="6351445"/>
              <a:ext cx="1435125" cy="353990"/>
              <a:chOff x="7429314" y="2620790"/>
              <a:chExt cx="1910151" cy="471162"/>
            </a:xfrm>
            <a:solidFill>
              <a:srgbClr val="A9CF0B"/>
            </a:solidFill>
          </p:grpSpPr>
          <p:sp>
            <p:nvSpPr>
              <p:cNvPr id="315" name="Freeform: Shape 314"/>
              <p:cNvSpPr/>
              <p:nvPr/>
            </p:nvSpPr>
            <p:spPr>
              <a:xfrm>
                <a:off x="7429314" y="2717048"/>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316" name="Rectangle 315"/>
              <p:cNvSpPr/>
              <p:nvPr/>
            </p:nvSpPr>
            <p:spPr>
              <a:xfrm>
                <a:off x="7432570" y="2620790"/>
                <a:ext cx="1846278" cy="375195"/>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Throughput</a:t>
                </a:r>
              </a:p>
            </p:txBody>
          </p:sp>
        </p:grpSp>
        <p:grpSp>
          <p:nvGrpSpPr>
            <p:cNvPr id="318" name="Group 317"/>
            <p:cNvGrpSpPr/>
            <p:nvPr/>
          </p:nvGrpSpPr>
          <p:grpSpPr>
            <a:xfrm>
              <a:off x="2432384" y="6369767"/>
              <a:ext cx="321407" cy="369815"/>
              <a:chOff x="8350722" y="-1191707"/>
              <a:chExt cx="842905" cy="842905"/>
            </a:xfrm>
          </p:grpSpPr>
          <p:sp>
            <p:nvSpPr>
              <p:cNvPr id="319" name="Oval 318"/>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0"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sp>
        <p:nvSpPr>
          <p:cNvPr id="322" name="TextBox 321"/>
          <p:cNvSpPr txBox="1"/>
          <p:nvPr/>
        </p:nvSpPr>
        <p:spPr>
          <a:xfrm>
            <a:off x="5011220" y="4287696"/>
            <a:ext cx="1373857" cy="215444"/>
          </a:xfrm>
          <a:prstGeom prst="rect">
            <a:avLst/>
          </a:prstGeom>
          <a:noFill/>
        </p:spPr>
        <p:txBody>
          <a:bodyPr wrap="square" lIns="0" tIns="0" rIns="0" bIns="0" rtlCol="0">
            <a:spAutoFit/>
          </a:body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Query</a:t>
            </a:r>
          </a:p>
        </p:txBody>
      </p:sp>
      <p:cxnSp>
        <p:nvCxnSpPr>
          <p:cNvPr id="323" name="Straight Connector 322"/>
          <p:cNvCxnSpPr/>
          <p:nvPr/>
        </p:nvCxnSpPr>
        <p:spPr>
          <a:xfrm flipH="1">
            <a:off x="5765980" y="2987136"/>
            <a:ext cx="1156461" cy="1588110"/>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a:off x="5765981" y="3287941"/>
            <a:ext cx="4805375" cy="1287305"/>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5710226" y="4312339"/>
            <a:ext cx="2915457" cy="27405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65980" y="4575246"/>
            <a:ext cx="5360040" cy="71420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65980" y="4575247"/>
            <a:ext cx="736818" cy="497916"/>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TextBox 198"/>
          <p:cNvSpPr txBox="1"/>
          <p:nvPr/>
        </p:nvSpPr>
        <p:spPr>
          <a:xfrm>
            <a:off x="8280004" y="1934371"/>
            <a:ext cx="1759213"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Global Distribution</a:t>
            </a:r>
          </a:p>
        </p:txBody>
      </p:sp>
      <p:sp>
        <p:nvSpPr>
          <p:cNvPr id="335" name="TextBox 198"/>
          <p:cNvSpPr txBox="1"/>
          <p:nvPr/>
        </p:nvSpPr>
        <p:spPr>
          <a:xfrm>
            <a:off x="6827607" y="6018061"/>
            <a:ext cx="75442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Latency</a:t>
            </a:r>
          </a:p>
        </p:txBody>
      </p:sp>
      <p:sp>
        <p:nvSpPr>
          <p:cNvPr id="336" name="TextBox 198"/>
          <p:cNvSpPr txBox="1"/>
          <p:nvPr/>
        </p:nvSpPr>
        <p:spPr>
          <a:xfrm>
            <a:off x="1239302" y="526330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1376751" y="2138440"/>
            <a:ext cx="1922466"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Display Graph on App</a:t>
            </a:r>
          </a:p>
        </p:txBody>
      </p:sp>
      <p:grpSp>
        <p:nvGrpSpPr>
          <p:cNvPr id="5" name="Group 4"/>
          <p:cNvGrpSpPr/>
          <p:nvPr/>
        </p:nvGrpSpPr>
        <p:grpSpPr>
          <a:xfrm>
            <a:off x="8627965" y="4045301"/>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679319" y="2448445"/>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13977" y="2674415"/>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10596098" y="3106063"/>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1140665" y="5045528"/>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6502218" y="4886873"/>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cxnSp>
        <p:nvCxnSpPr>
          <p:cNvPr id="139" name="Straight Connector 138"/>
          <p:cNvCxnSpPr/>
          <p:nvPr/>
        </p:nvCxnSpPr>
        <p:spPr>
          <a:xfrm>
            <a:off x="4996759" y="4593641"/>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666602" y="2238375"/>
            <a:ext cx="6439673" cy="4142061"/>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78044" y="2463317"/>
            <a:ext cx="1591059" cy="912091"/>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Picture 1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7265" y="2519320"/>
            <a:ext cx="1054647" cy="795404"/>
          </a:xfrm>
          <a:prstGeom prst="rect">
            <a:avLst/>
          </a:prstGeom>
        </p:spPr>
      </p:pic>
    </p:spTree>
    <p:extLst>
      <p:ext uri="{BB962C8B-B14F-4D97-AF65-F5344CB8AC3E}">
        <p14:creationId xmlns:p14="http://schemas.microsoft.com/office/powerpoint/2010/main" val="10202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27449" y="1681007"/>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Graph (Gremlin)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5707941" y="2238376"/>
            <a:ext cx="5897139" cy="3973084"/>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22181" y="3956615"/>
            <a:ext cx="1186802" cy="1177360"/>
          </a:xfrm>
          <a:prstGeom prst="rect">
            <a:avLst/>
          </a:prstGeom>
        </p:spPr>
      </p:pic>
      <p:grpSp>
        <p:nvGrpSpPr>
          <p:cNvPr id="3" name="Group 2"/>
          <p:cNvGrpSpPr/>
          <p:nvPr/>
        </p:nvGrpSpPr>
        <p:grpSpPr>
          <a:xfrm>
            <a:off x="590843" y="3804471"/>
            <a:ext cx="2592314" cy="1460809"/>
            <a:chOff x="397815" y="3664660"/>
            <a:chExt cx="2592314" cy="1460809"/>
          </a:xfrm>
        </p:grpSpPr>
        <p:grpSp>
          <p:nvGrpSpPr>
            <p:cNvPr id="2" name="Group 1"/>
            <p:cNvGrpSpPr/>
            <p:nvPr/>
          </p:nvGrpSpPr>
          <p:grpSpPr>
            <a:xfrm>
              <a:off x="397815" y="3664660"/>
              <a:ext cx="2592314" cy="1460809"/>
              <a:chOff x="606749" y="3189247"/>
              <a:chExt cx="2592314" cy="1460808"/>
            </a:xfrm>
          </p:grpSpPr>
          <p:grpSp>
            <p:nvGrpSpPr>
              <p:cNvPr id="274" name="Group 273"/>
              <p:cNvGrpSpPr/>
              <p:nvPr/>
            </p:nvGrpSpPr>
            <p:grpSpPr>
              <a:xfrm>
                <a:off x="606749" y="3189247"/>
                <a:ext cx="2267310" cy="1460808"/>
                <a:chOff x="9210545" y="5074016"/>
                <a:chExt cx="2021653" cy="1322661"/>
              </a:xfrm>
            </p:grpSpPr>
            <p:pic>
              <p:nvPicPr>
                <p:cNvPr id="275" name="Graphic 27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6"/>
                  <a:ext cx="1933303" cy="1275302"/>
                </a:xfrm>
                <a:prstGeom prst="rect">
                  <a:avLst/>
                </a:prstGeom>
              </p:spPr>
            </p:pic>
            <p:pic>
              <p:nvPicPr>
                <p:cNvPr id="276" name="Graphic 27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sp>
            <p:nvSpPr>
              <p:cNvPr id="266" name="Rectangle 265"/>
              <p:cNvSpPr/>
              <p:nvPr/>
            </p:nvSpPr>
            <p:spPr>
              <a:xfrm>
                <a:off x="1608004" y="3464145"/>
                <a:ext cx="1591059" cy="101851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69" name="Picture 268"/>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951263" y="3669283"/>
                <a:ext cx="433089" cy="448803"/>
              </a:xfrm>
              <a:prstGeom prst="rect">
                <a:avLst/>
              </a:prstGeom>
            </p:spPr>
          </p:pic>
        </p:grpSp>
        <p:sp>
          <p:nvSpPr>
            <p:cNvPr id="272" name="TextBox 198"/>
            <p:cNvSpPr txBox="1"/>
            <p:nvPr/>
          </p:nvSpPr>
          <p:spPr>
            <a:xfrm>
              <a:off x="412847" y="4595446"/>
              <a:ext cx="1182081" cy="18307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
        <p:nvSpPr>
          <p:cNvPr id="299" name="TextBox 298"/>
          <p:cNvSpPr txBox="1"/>
          <p:nvPr/>
        </p:nvSpPr>
        <p:spPr>
          <a:xfrm>
            <a:off x="3539629" y="3633692"/>
            <a:ext cx="1531379" cy="369332"/>
          </a:xfrm>
          <a:prstGeom prst="rect">
            <a:avLst/>
          </a:prstGeom>
          <a:noFill/>
        </p:spPr>
        <p:txBody>
          <a:bodyPr wrap="square" lIns="0" tIns="0" rIns="0" bIns="0" rtlCol="0">
            <a:spAutoFit/>
          </a:body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 </a:t>
            </a:r>
          </a:p>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Graph (Gremlin) API</a:t>
            </a:r>
          </a:p>
        </p:txBody>
      </p:sp>
      <p:cxnSp>
        <p:nvCxnSpPr>
          <p:cNvPr id="300" name="Straight Connector 299"/>
          <p:cNvCxnSpPr/>
          <p:nvPr/>
        </p:nvCxnSpPr>
        <p:spPr>
          <a:xfrm>
            <a:off x="3181795" y="4629274"/>
            <a:ext cx="553589"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1150907" y="3596208"/>
            <a:ext cx="0" cy="635744"/>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375037" y="5072092"/>
            <a:ext cx="6487" cy="731294"/>
          </a:xfrm>
          <a:prstGeom prst="line">
            <a:avLst/>
          </a:prstGeom>
          <a:ln w="1905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664045" y="5801485"/>
            <a:ext cx="1715170" cy="998"/>
          </a:xfrm>
          <a:prstGeom prst="line">
            <a:avLst/>
          </a:prstGeom>
          <a:ln w="1905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664099" y="5175564"/>
            <a:ext cx="0" cy="6373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3" name="Straight Connector 322"/>
          <p:cNvCxnSpPr/>
          <p:nvPr/>
        </p:nvCxnSpPr>
        <p:spPr>
          <a:xfrm flipH="1">
            <a:off x="5753320" y="3165466"/>
            <a:ext cx="992598" cy="1405444"/>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111" idx="1"/>
          </p:cNvCxnSpPr>
          <p:nvPr/>
        </p:nvCxnSpPr>
        <p:spPr>
          <a:xfrm flipH="1">
            <a:off x="5738936" y="3796940"/>
            <a:ext cx="4027185" cy="78355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0" idx="429"/>
          </p:cNvCxnSpPr>
          <p:nvPr/>
        </p:nvCxnSpPr>
        <p:spPr>
          <a:xfrm flipH="1">
            <a:off x="5780924" y="4397735"/>
            <a:ext cx="2792699" cy="18857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51649" y="4582948"/>
            <a:ext cx="4872957" cy="801767"/>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38934" y="4575246"/>
            <a:ext cx="1319822" cy="628293"/>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TextBox 198"/>
          <p:cNvSpPr txBox="1"/>
          <p:nvPr/>
        </p:nvSpPr>
        <p:spPr>
          <a:xfrm>
            <a:off x="2316677" y="4969820"/>
            <a:ext cx="117528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567253" y="2350747"/>
            <a:ext cx="1286476"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Display Graph for Codeshare on App</a:t>
            </a:r>
          </a:p>
        </p:txBody>
      </p:sp>
      <p:grpSp>
        <p:nvGrpSpPr>
          <p:cNvPr id="5" name="Group 4"/>
          <p:cNvGrpSpPr/>
          <p:nvPr/>
        </p:nvGrpSpPr>
        <p:grpSpPr>
          <a:xfrm>
            <a:off x="8582753" y="4130592"/>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733791" y="2835132"/>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21771" y="2747997"/>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9766118" y="3495814"/>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0617967" y="5081563"/>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7074813" y="4972409"/>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sp>
        <p:nvSpPr>
          <p:cNvPr id="10" name="Rectangle 9"/>
          <p:cNvSpPr/>
          <p:nvPr/>
        </p:nvSpPr>
        <p:spPr bwMode="auto">
          <a:xfrm>
            <a:off x="5656682" y="2186336"/>
            <a:ext cx="6005708" cy="4142061"/>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67253" y="2793024"/>
            <a:ext cx="1197773" cy="780809"/>
            <a:chOff x="1478044" y="2463317"/>
            <a:chExt cx="1591059" cy="912091"/>
          </a:xfrm>
        </p:grpSpPr>
        <p:sp>
          <p:nvSpPr>
            <p:cNvPr id="7" name="Rectangle 6"/>
            <p:cNvSpPr/>
            <p:nvPr/>
          </p:nvSpPr>
          <p:spPr bwMode="auto">
            <a:xfrm>
              <a:off x="1478044" y="2463317"/>
              <a:ext cx="1591059" cy="912091"/>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Picture 1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7265" y="2519320"/>
              <a:ext cx="1054647" cy="795404"/>
            </a:xfrm>
            <a:prstGeom prst="rect">
              <a:avLst/>
            </a:prstGeom>
          </p:spPr>
        </p:pic>
      </p:grpSp>
      <p:sp>
        <p:nvSpPr>
          <p:cNvPr id="140" name="Freeform 100"/>
          <p:cNvSpPr/>
          <p:nvPr/>
        </p:nvSpPr>
        <p:spPr>
          <a:xfrm>
            <a:off x="553248" y="4184940"/>
            <a:ext cx="1220899" cy="812814"/>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3" name="Freeform: Shape 142"/>
          <p:cNvSpPr/>
          <p:nvPr/>
        </p:nvSpPr>
        <p:spPr bwMode="auto">
          <a:xfrm>
            <a:off x="2250601" y="4143729"/>
            <a:ext cx="857142" cy="822601"/>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4" name="Straight Connector 143"/>
          <p:cNvCxnSpPr/>
          <p:nvPr/>
        </p:nvCxnSpPr>
        <p:spPr>
          <a:xfrm>
            <a:off x="1774147" y="4388487"/>
            <a:ext cx="457512"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244832" y="2599696"/>
            <a:ext cx="862911" cy="968856"/>
            <a:chOff x="2244832" y="2599696"/>
            <a:chExt cx="862911" cy="968856"/>
          </a:xfrm>
        </p:grpSpPr>
        <p:sp>
          <p:nvSpPr>
            <p:cNvPr id="151" name="Rectangle 150"/>
            <p:cNvSpPr/>
            <p:nvPr/>
          </p:nvSpPr>
          <p:spPr>
            <a:xfrm>
              <a:off x="2244832" y="2599696"/>
              <a:ext cx="862911" cy="968856"/>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60"/>
            <p:cNvSpPr/>
            <p:nvPr/>
          </p:nvSpPr>
          <p:spPr bwMode="auto">
            <a:xfrm>
              <a:off x="2409054" y="2691680"/>
              <a:ext cx="544180" cy="606459"/>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274320"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p:cNvSpPr txBox="1"/>
            <p:nvPr/>
          </p:nvSpPr>
          <p:spPr>
            <a:xfrm>
              <a:off x="2525820" y="3324370"/>
              <a:ext cx="380981" cy="184666"/>
            </a:xfrm>
            <a:prstGeom prst="rect">
              <a:avLst/>
            </a:prstGeom>
            <a:noFill/>
          </p:spPr>
          <p:txBody>
            <a:bodyPr wrap="square" lIns="0" tIns="0" rIns="0" bIns="0" rtlCol="0">
              <a:spAutoFit/>
            </a:body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grpSp>
      <p:cxnSp>
        <p:nvCxnSpPr>
          <p:cNvPr id="154" name="Straight Connector 153"/>
          <p:cNvCxnSpPr/>
          <p:nvPr/>
        </p:nvCxnSpPr>
        <p:spPr>
          <a:xfrm>
            <a:off x="2675195" y="3571689"/>
            <a:ext cx="1618" cy="509759"/>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1791174" y="4733310"/>
            <a:ext cx="461461"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98"/>
          <p:cNvSpPr txBox="1"/>
          <p:nvPr/>
        </p:nvSpPr>
        <p:spPr>
          <a:xfrm>
            <a:off x="2070915" y="2141465"/>
            <a:ext cx="1210743"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Store Bulk Data into Comos DB</a:t>
            </a:r>
          </a:p>
        </p:txBody>
      </p:sp>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669" y="3652792"/>
            <a:ext cx="370928" cy="339711"/>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2322" y="4275590"/>
            <a:ext cx="302116" cy="290496"/>
          </a:xfrm>
          <a:prstGeom prst="rect">
            <a:avLst/>
          </a:prstGeom>
        </p:spPr>
      </p:pic>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4621" y="4235089"/>
            <a:ext cx="365050" cy="325292"/>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3729" y="4070297"/>
            <a:ext cx="297431" cy="313654"/>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47346" y="4663896"/>
            <a:ext cx="342197" cy="320237"/>
          </a:xfrm>
          <a:prstGeom prst="rect">
            <a:avLst/>
          </a:prstGeom>
        </p:spPr>
      </p:pic>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3197" y="4657568"/>
            <a:ext cx="350646" cy="317251"/>
          </a:xfrm>
          <a:prstGeom prst="rect">
            <a:avLst/>
          </a:prstGeom>
        </p:spPr>
      </p:pic>
      <p:pic>
        <p:nvPicPr>
          <p:cNvPr id="43" name="Picture 4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98816" y="5874584"/>
            <a:ext cx="333138" cy="318654"/>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38449" y="4860413"/>
            <a:ext cx="309268" cy="322154"/>
          </a:xfrm>
          <a:prstGeom prst="rect">
            <a:avLst/>
          </a:prstGeom>
        </p:spPr>
      </p:pic>
      <p:pic>
        <p:nvPicPr>
          <p:cNvPr id="47" name="Picture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5704" y="3777818"/>
            <a:ext cx="308177" cy="337528"/>
          </a:xfrm>
          <a:prstGeom prst="rect">
            <a:avLst/>
          </a:prstGeom>
        </p:spPr>
      </p:pic>
      <p:cxnSp>
        <p:nvCxnSpPr>
          <p:cNvPr id="260" name="Straight Arrow Connector 259"/>
          <p:cNvCxnSpPr/>
          <p:nvPr/>
        </p:nvCxnSpPr>
        <p:spPr>
          <a:xfrm>
            <a:off x="4925921" y="4609314"/>
            <a:ext cx="6846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1" name="Picture 2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38323" y="5701256"/>
            <a:ext cx="1335858" cy="534343"/>
          </a:xfrm>
          <a:prstGeom prst="rect">
            <a:avLst/>
          </a:prstGeom>
        </p:spPr>
      </p:pic>
      <p:pic>
        <p:nvPicPr>
          <p:cNvPr id="277" name="Picture 27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54558" y="5228410"/>
            <a:ext cx="1530021" cy="594183"/>
          </a:xfrm>
          <a:prstGeom prst="rect">
            <a:avLst/>
          </a:prstGeom>
        </p:spPr>
      </p:pic>
      <p:pic>
        <p:nvPicPr>
          <p:cNvPr id="279" name="Picture 27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00567" y="1644025"/>
            <a:ext cx="1951162" cy="618661"/>
          </a:xfrm>
          <a:prstGeom prst="rect">
            <a:avLst/>
          </a:prstGeom>
        </p:spPr>
      </p:pic>
    </p:spTree>
    <p:extLst>
      <p:ext uri="{BB962C8B-B14F-4D97-AF65-F5344CB8AC3E}">
        <p14:creationId xmlns:p14="http://schemas.microsoft.com/office/powerpoint/2010/main" val="38476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wipe(left)">
                                      <p:cBhvr>
                                        <p:cTn id="23" dur="500"/>
                                        <p:tgtEl>
                                          <p:spTgt spid="15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wipe(left)">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372161" y="2923401"/>
            <a:ext cx="2031647" cy="9614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372161" y="2923401"/>
            <a:ext cx="1946337" cy="9548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3403808" y="5105654"/>
            <a:ext cx="2383729" cy="1710185"/>
            <a:chOff x="2366745" y="5105654"/>
            <a:chExt cx="2383729" cy="1710185"/>
          </a:xfrm>
        </p:grpSpPr>
        <p:sp>
          <p:nvSpPr>
            <p:cNvPr id="38" name="Rectangle 37"/>
            <p:cNvSpPr/>
            <p:nvPr/>
          </p:nvSpPr>
          <p:spPr>
            <a:xfrm>
              <a:off x="2366745" y="5846382"/>
              <a:ext cx="862911" cy="968856"/>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2647733" y="6571056"/>
              <a:ext cx="380981" cy="184666"/>
            </a:xfrm>
            <a:prstGeom prst="rect">
              <a:avLst/>
            </a:prstGeom>
            <a:noFill/>
          </p:spPr>
          <p:txBody>
            <a:bodyPr wrap="square" lIns="0" tIns="0" rIns="0" bIns="0" rtlCol="0">
              <a:spAutoFit/>
            </a:body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sp>
          <p:nvSpPr>
            <p:cNvPr id="41" name="Rectangle 40"/>
            <p:cNvSpPr/>
            <p:nvPr/>
          </p:nvSpPr>
          <p:spPr bwMode="auto">
            <a:xfrm>
              <a:off x="3912958" y="5858376"/>
              <a:ext cx="837516" cy="957463"/>
            </a:xfrm>
            <a:prstGeom prst="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198"/>
            <p:cNvSpPr txBox="1"/>
            <p:nvPr/>
          </p:nvSpPr>
          <p:spPr>
            <a:xfrm>
              <a:off x="3918668" y="6424474"/>
              <a:ext cx="826095"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Functions</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041" y="6006752"/>
              <a:ext cx="487005" cy="487005"/>
            </a:xfrm>
            <a:prstGeom prst="rect">
              <a:avLst/>
            </a:prstGeom>
          </p:spPr>
        </p:pic>
        <p:cxnSp>
          <p:nvCxnSpPr>
            <p:cNvPr id="46" name="Straight Connector 45"/>
            <p:cNvCxnSpPr/>
            <p:nvPr/>
          </p:nvCxnSpPr>
          <p:spPr>
            <a:xfrm flipV="1">
              <a:off x="4393749" y="5105654"/>
              <a:ext cx="6219" cy="68855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bwMode="auto">
          <a:xfrm>
            <a:off x="512955" y="160331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43770" cy="899665"/>
          </a:xfrm>
          <a:ln>
            <a:solidFill>
              <a:schemeClr val="tx1"/>
            </a:solidFill>
            <a:prstDash val="sysDash"/>
          </a:ln>
        </p:spPr>
        <p:txBody>
          <a:bodyPr/>
          <a:lstStyle/>
          <a:p>
            <a:r>
              <a:rPr lang="en-US" sz="4400" dirty="0"/>
              <a:t>Predictive analysis using DocumentDB, Machine Learning and Power BI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noProof="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5</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7" name="Group 56"/>
          <p:cNvGrpSpPr/>
          <p:nvPr/>
        </p:nvGrpSpPr>
        <p:grpSpPr>
          <a:xfrm>
            <a:off x="843861" y="4007817"/>
            <a:ext cx="2006980" cy="1282903"/>
            <a:chOff x="606749" y="3189249"/>
            <a:chExt cx="2671290" cy="1552314"/>
          </a:xfrm>
        </p:grpSpPr>
        <p:grpSp>
          <p:nvGrpSpPr>
            <p:cNvPr id="88" name="Group 87"/>
            <p:cNvGrpSpPr/>
            <p:nvPr/>
          </p:nvGrpSpPr>
          <p:grpSpPr>
            <a:xfrm>
              <a:off x="606749" y="3189249"/>
              <a:ext cx="2267310" cy="1460810"/>
              <a:chOff x="9210545" y="5074015"/>
              <a:chExt cx="2021653" cy="1322662"/>
            </a:xfrm>
          </p:grpSpPr>
          <p:pic>
            <p:nvPicPr>
              <p:cNvPr id="103" name="Graphic 10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5"/>
                <a:ext cx="1933303" cy="1275302"/>
              </a:xfrm>
              <a:prstGeom prst="rect">
                <a:avLst/>
              </a:prstGeom>
            </p:spPr>
          </p:pic>
          <p:pic>
            <p:nvPicPr>
              <p:cNvPr id="104" name="Graphic 10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sp>
          <p:nvSpPr>
            <p:cNvPr id="92" name="Freeform 100"/>
            <p:cNvSpPr/>
            <p:nvPr/>
          </p:nvSpPr>
          <p:spPr>
            <a:xfrm>
              <a:off x="1686980" y="3586806"/>
              <a:ext cx="1591059" cy="1154757"/>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90" name="Picture 89"/>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58" name="TextBox 198"/>
          <p:cNvSpPr txBox="1"/>
          <p:nvPr/>
        </p:nvSpPr>
        <p:spPr>
          <a:xfrm>
            <a:off x="1668382" y="4968350"/>
            <a:ext cx="1650116"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ContosoAir APP</a:t>
            </a:r>
          </a:p>
        </p:txBody>
      </p:sp>
      <p:cxnSp>
        <p:nvCxnSpPr>
          <p:cNvPr id="106" name="Straight Connector 105"/>
          <p:cNvCxnSpPr/>
          <p:nvPr/>
        </p:nvCxnSpPr>
        <p:spPr>
          <a:xfrm>
            <a:off x="3020834" y="4722772"/>
            <a:ext cx="173740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22330" y="3680955"/>
            <a:ext cx="276214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CosmosDB (DocumentDB)</a:t>
            </a: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655" y="4305813"/>
            <a:ext cx="1482689" cy="778412"/>
          </a:xfrm>
          <a:prstGeom prst="rect">
            <a:avLst/>
          </a:prstGeom>
        </p:spPr>
      </p:pic>
      <p:cxnSp>
        <p:nvCxnSpPr>
          <p:cNvPr id="113" name="Straight Connector 112"/>
          <p:cNvCxnSpPr/>
          <p:nvPr/>
        </p:nvCxnSpPr>
        <p:spPr>
          <a:xfrm>
            <a:off x="6071936" y="4655866"/>
            <a:ext cx="2829080"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3555044" y="3468029"/>
            <a:ext cx="2762148" cy="2092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5261" y="2121913"/>
            <a:ext cx="2397205" cy="635845"/>
          </a:xfrm>
          <a:prstGeom prst="rect">
            <a:avLst/>
          </a:prstGeom>
        </p:spPr>
      </p:pic>
      <p:sp>
        <p:nvSpPr>
          <p:cNvPr id="228" name="Freeform: Shape 227"/>
          <p:cNvSpPr/>
          <p:nvPr/>
        </p:nvSpPr>
        <p:spPr bwMode="auto">
          <a:xfrm>
            <a:off x="3612995" y="2542478"/>
            <a:ext cx="5029200" cy="1483112"/>
          </a:xfrm>
          <a:custGeom>
            <a:avLst/>
            <a:gdLst>
              <a:gd name="connsiteX0" fmla="*/ 5029200 w 5029200"/>
              <a:gd name="connsiteY0" fmla="*/ 1483112 h 1483112"/>
              <a:gd name="connsiteX1" fmla="*/ 5018049 w 5029200"/>
              <a:gd name="connsiteY1" fmla="*/ 1427356 h 1483112"/>
              <a:gd name="connsiteX2" fmla="*/ 4995746 w 5029200"/>
              <a:gd name="connsiteY2" fmla="*/ 1393902 h 1483112"/>
              <a:gd name="connsiteX3" fmla="*/ 4951142 w 5029200"/>
              <a:gd name="connsiteY3" fmla="*/ 1315844 h 1483112"/>
              <a:gd name="connsiteX4" fmla="*/ 4917688 w 5029200"/>
              <a:gd name="connsiteY4" fmla="*/ 1282390 h 1483112"/>
              <a:gd name="connsiteX5" fmla="*/ 4895385 w 5029200"/>
              <a:gd name="connsiteY5" fmla="*/ 1248937 h 1483112"/>
              <a:gd name="connsiteX6" fmla="*/ 4828478 w 5029200"/>
              <a:gd name="connsiteY6" fmla="*/ 1182029 h 1483112"/>
              <a:gd name="connsiteX7" fmla="*/ 4806176 w 5029200"/>
              <a:gd name="connsiteY7" fmla="*/ 1148576 h 1483112"/>
              <a:gd name="connsiteX8" fmla="*/ 4772722 w 5029200"/>
              <a:gd name="connsiteY8" fmla="*/ 1137424 h 1483112"/>
              <a:gd name="connsiteX9" fmla="*/ 4683512 w 5029200"/>
              <a:gd name="connsiteY9" fmla="*/ 1059366 h 1483112"/>
              <a:gd name="connsiteX10" fmla="*/ 4638907 w 5029200"/>
              <a:gd name="connsiteY10" fmla="*/ 1037063 h 1483112"/>
              <a:gd name="connsiteX11" fmla="*/ 4616605 w 5029200"/>
              <a:gd name="connsiteY11" fmla="*/ 1003610 h 1483112"/>
              <a:gd name="connsiteX12" fmla="*/ 4572000 w 5029200"/>
              <a:gd name="connsiteY12" fmla="*/ 981307 h 1483112"/>
              <a:gd name="connsiteX13" fmla="*/ 4538546 w 5029200"/>
              <a:gd name="connsiteY13" fmla="*/ 959005 h 1483112"/>
              <a:gd name="connsiteX14" fmla="*/ 4438185 w 5029200"/>
              <a:gd name="connsiteY14" fmla="*/ 914400 h 1483112"/>
              <a:gd name="connsiteX15" fmla="*/ 4360127 w 5029200"/>
              <a:gd name="connsiteY15" fmla="*/ 869795 h 1483112"/>
              <a:gd name="connsiteX16" fmla="*/ 4237464 w 5029200"/>
              <a:gd name="connsiteY16" fmla="*/ 791737 h 1483112"/>
              <a:gd name="connsiteX17" fmla="*/ 4114800 w 5029200"/>
              <a:gd name="connsiteY17" fmla="*/ 758283 h 1483112"/>
              <a:gd name="connsiteX18" fmla="*/ 4059044 w 5029200"/>
              <a:gd name="connsiteY18" fmla="*/ 735981 h 1483112"/>
              <a:gd name="connsiteX19" fmla="*/ 3958683 w 5029200"/>
              <a:gd name="connsiteY19" fmla="*/ 713678 h 1483112"/>
              <a:gd name="connsiteX20" fmla="*/ 3914078 w 5029200"/>
              <a:gd name="connsiteY20" fmla="*/ 691376 h 1483112"/>
              <a:gd name="connsiteX21" fmla="*/ 3858322 w 5029200"/>
              <a:gd name="connsiteY21" fmla="*/ 669073 h 1483112"/>
              <a:gd name="connsiteX22" fmla="*/ 3691054 w 5029200"/>
              <a:gd name="connsiteY22" fmla="*/ 591015 h 1483112"/>
              <a:gd name="connsiteX23" fmla="*/ 3635298 w 5029200"/>
              <a:gd name="connsiteY23" fmla="*/ 579863 h 1483112"/>
              <a:gd name="connsiteX24" fmla="*/ 3568390 w 5029200"/>
              <a:gd name="connsiteY24" fmla="*/ 546410 h 1483112"/>
              <a:gd name="connsiteX25" fmla="*/ 3501483 w 5029200"/>
              <a:gd name="connsiteY25" fmla="*/ 535259 h 1483112"/>
              <a:gd name="connsiteX26" fmla="*/ 3456878 w 5029200"/>
              <a:gd name="connsiteY26" fmla="*/ 524107 h 1483112"/>
              <a:gd name="connsiteX27" fmla="*/ 3356517 w 5029200"/>
              <a:gd name="connsiteY27" fmla="*/ 501805 h 1483112"/>
              <a:gd name="connsiteX28" fmla="*/ 3311912 w 5029200"/>
              <a:gd name="connsiteY28" fmla="*/ 490654 h 1483112"/>
              <a:gd name="connsiteX29" fmla="*/ 3233854 w 5029200"/>
              <a:gd name="connsiteY29" fmla="*/ 468351 h 1483112"/>
              <a:gd name="connsiteX30" fmla="*/ 3166946 w 5029200"/>
              <a:gd name="connsiteY30" fmla="*/ 457200 h 1483112"/>
              <a:gd name="connsiteX31" fmla="*/ 3088888 w 5029200"/>
              <a:gd name="connsiteY31" fmla="*/ 434898 h 1483112"/>
              <a:gd name="connsiteX32" fmla="*/ 3055434 w 5029200"/>
              <a:gd name="connsiteY32" fmla="*/ 423746 h 1483112"/>
              <a:gd name="connsiteX33" fmla="*/ 2966225 w 5029200"/>
              <a:gd name="connsiteY33" fmla="*/ 412595 h 1483112"/>
              <a:gd name="connsiteX34" fmla="*/ 2910468 w 5029200"/>
              <a:gd name="connsiteY34" fmla="*/ 401444 h 1483112"/>
              <a:gd name="connsiteX35" fmla="*/ 2776654 w 5029200"/>
              <a:gd name="connsiteY35" fmla="*/ 390293 h 1483112"/>
              <a:gd name="connsiteX36" fmla="*/ 2698595 w 5029200"/>
              <a:gd name="connsiteY36" fmla="*/ 379142 h 1483112"/>
              <a:gd name="connsiteX37" fmla="*/ 2553629 w 5029200"/>
              <a:gd name="connsiteY37" fmla="*/ 356839 h 1483112"/>
              <a:gd name="connsiteX38" fmla="*/ 2475571 w 5029200"/>
              <a:gd name="connsiteY38" fmla="*/ 345688 h 1483112"/>
              <a:gd name="connsiteX39" fmla="*/ 2430966 w 5029200"/>
              <a:gd name="connsiteY39" fmla="*/ 334537 h 1483112"/>
              <a:gd name="connsiteX40" fmla="*/ 2397512 w 5029200"/>
              <a:gd name="connsiteY40" fmla="*/ 323385 h 1483112"/>
              <a:gd name="connsiteX41" fmla="*/ 2274849 w 5029200"/>
              <a:gd name="connsiteY41" fmla="*/ 312234 h 1483112"/>
              <a:gd name="connsiteX42" fmla="*/ 2085278 w 5029200"/>
              <a:gd name="connsiteY42" fmla="*/ 278781 h 1483112"/>
              <a:gd name="connsiteX43" fmla="*/ 2051825 w 5029200"/>
              <a:gd name="connsiteY43" fmla="*/ 267629 h 1483112"/>
              <a:gd name="connsiteX44" fmla="*/ 1951464 w 5029200"/>
              <a:gd name="connsiteY44" fmla="*/ 256478 h 1483112"/>
              <a:gd name="connsiteX45" fmla="*/ 1773044 w 5029200"/>
              <a:gd name="connsiteY45" fmla="*/ 223024 h 1483112"/>
              <a:gd name="connsiteX46" fmla="*/ 1706137 w 5029200"/>
              <a:gd name="connsiteY46" fmla="*/ 211873 h 1483112"/>
              <a:gd name="connsiteX47" fmla="*/ 1527717 w 5029200"/>
              <a:gd name="connsiteY47" fmla="*/ 189571 h 1483112"/>
              <a:gd name="connsiteX48" fmla="*/ 836342 w 5029200"/>
              <a:gd name="connsiteY48" fmla="*/ 156117 h 1483112"/>
              <a:gd name="connsiteX49" fmla="*/ 702527 w 5029200"/>
              <a:gd name="connsiteY49" fmla="*/ 133815 h 1483112"/>
              <a:gd name="connsiteX50" fmla="*/ 657922 w 5029200"/>
              <a:gd name="connsiteY50" fmla="*/ 122663 h 1483112"/>
              <a:gd name="connsiteX51" fmla="*/ 434898 w 5029200"/>
              <a:gd name="connsiteY51" fmla="*/ 78059 h 1483112"/>
              <a:gd name="connsiteX52" fmla="*/ 301083 w 5029200"/>
              <a:gd name="connsiteY52" fmla="*/ 55756 h 1483112"/>
              <a:gd name="connsiteX53" fmla="*/ 223025 w 5029200"/>
              <a:gd name="connsiteY53" fmla="*/ 33454 h 1483112"/>
              <a:gd name="connsiteX54" fmla="*/ 167268 w 5029200"/>
              <a:gd name="connsiteY54" fmla="*/ 22302 h 1483112"/>
              <a:gd name="connsiteX55" fmla="*/ 133815 w 5029200"/>
              <a:gd name="connsiteY55" fmla="*/ 11151 h 1483112"/>
              <a:gd name="connsiteX56" fmla="*/ 89210 w 5029200"/>
              <a:gd name="connsiteY56" fmla="*/ 0 h 1483112"/>
              <a:gd name="connsiteX57" fmla="*/ 55756 w 5029200"/>
              <a:gd name="connsiteY57" fmla="*/ 11151 h 1483112"/>
              <a:gd name="connsiteX58" fmla="*/ 22303 w 5029200"/>
              <a:gd name="connsiteY58" fmla="*/ 33454 h 1483112"/>
              <a:gd name="connsiteX59" fmla="*/ 0 w 5029200"/>
              <a:gd name="connsiteY59" fmla="*/ 44605 h 14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29200" h="1483112">
                <a:moveTo>
                  <a:pt x="5029200" y="1483112"/>
                </a:moveTo>
                <a:cubicBezTo>
                  <a:pt x="5025483" y="1464527"/>
                  <a:pt x="5024704" y="1445103"/>
                  <a:pt x="5018049" y="1427356"/>
                </a:cubicBezTo>
                <a:cubicBezTo>
                  <a:pt x="5013343" y="1414807"/>
                  <a:pt x="5002395" y="1405538"/>
                  <a:pt x="4995746" y="1393902"/>
                </a:cubicBezTo>
                <a:cubicBezTo>
                  <a:pt x="4975917" y="1359201"/>
                  <a:pt x="4975839" y="1345480"/>
                  <a:pt x="4951142" y="1315844"/>
                </a:cubicBezTo>
                <a:cubicBezTo>
                  <a:pt x="4941046" y="1303729"/>
                  <a:pt x="4927784" y="1294505"/>
                  <a:pt x="4917688" y="1282390"/>
                </a:cubicBezTo>
                <a:cubicBezTo>
                  <a:pt x="4909108" y="1272094"/>
                  <a:pt x="4904289" y="1258954"/>
                  <a:pt x="4895385" y="1248937"/>
                </a:cubicBezTo>
                <a:cubicBezTo>
                  <a:pt x="4874431" y="1225363"/>
                  <a:pt x="4845974" y="1208272"/>
                  <a:pt x="4828478" y="1182029"/>
                </a:cubicBezTo>
                <a:cubicBezTo>
                  <a:pt x="4821044" y="1170878"/>
                  <a:pt x="4816641" y="1156948"/>
                  <a:pt x="4806176" y="1148576"/>
                </a:cubicBezTo>
                <a:cubicBezTo>
                  <a:pt x="4796997" y="1141233"/>
                  <a:pt x="4783873" y="1141141"/>
                  <a:pt x="4772722" y="1137424"/>
                </a:cubicBezTo>
                <a:cubicBezTo>
                  <a:pt x="4731595" y="1096297"/>
                  <a:pt x="4726544" y="1083956"/>
                  <a:pt x="4683512" y="1059366"/>
                </a:cubicBezTo>
                <a:cubicBezTo>
                  <a:pt x="4669079" y="1051119"/>
                  <a:pt x="4653775" y="1044497"/>
                  <a:pt x="4638907" y="1037063"/>
                </a:cubicBezTo>
                <a:cubicBezTo>
                  <a:pt x="4631473" y="1025912"/>
                  <a:pt x="4626901" y="1012190"/>
                  <a:pt x="4616605" y="1003610"/>
                </a:cubicBezTo>
                <a:cubicBezTo>
                  <a:pt x="4603835" y="992968"/>
                  <a:pt x="4586433" y="989554"/>
                  <a:pt x="4572000" y="981307"/>
                </a:cubicBezTo>
                <a:cubicBezTo>
                  <a:pt x="4560364" y="974658"/>
                  <a:pt x="4550262" y="965514"/>
                  <a:pt x="4538546" y="959005"/>
                </a:cubicBezTo>
                <a:cubicBezTo>
                  <a:pt x="4480477" y="926744"/>
                  <a:pt x="4486172" y="930395"/>
                  <a:pt x="4438185" y="914400"/>
                </a:cubicBezTo>
                <a:cubicBezTo>
                  <a:pt x="4322459" y="837249"/>
                  <a:pt x="4501612" y="954687"/>
                  <a:pt x="4360127" y="869795"/>
                </a:cubicBezTo>
                <a:cubicBezTo>
                  <a:pt x="4341670" y="858721"/>
                  <a:pt x="4262445" y="802146"/>
                  <a:pt x="4237464" y="791737"/>
                </a:cubicBezTo>
                <a:cubicBezTo>
                  <a:pt x="4165368" y="761697"/>
                  <a:pt x="4173935" y="777994"/>
                  <a:pt x="4114800" y="758283"/>
                </a:cubicBezTo>
                <a:cubicBezTo>
                  <a:pt x="4095810" y="751953"/>
                  <a:pt x="4078034" y="742311"/>
                  <a:pt x="4059044" y="735981"/>
                </a:cubicBezTo>
                <a:cubicBezTo>
                  <a:pt x="4035413" y="728104"/>
                  <a:pt x="3980789" y="718099"/>
                  <a:pt x="3958683" y="713678"/>
                </a:cubicBezTo>
                <a:cubicBezTo>
                  <a:pt x="3943815" y="706244"/>
                  <a:pt x="3929268" y="698127"/>
                  <a:pt x="3914078" y="691376"/>
                </a:cubicBezTo>
                <a:cubicBezTo>
                  <a:pt x="3895786" y="683246"/>
                  <a:pt x="3876434" y="677596"/>
                  <a:pt x="3858322" y="669073"/>
                </a:cubicBezTo>
                <a:cubicBezTo>
                  <a:pt x="3824192" y="653012"/>
                  <a:pt x="3745844" y="604713"/>
                  <a:pt x="3691054" y="591015"/>
                </a:cubicBezTo>
                <a:cubicBezTo>
                  <a:pt x="3672666" y="586418"/>
                  <a:pt x="3653883" y="583580"/>
                  <a:pt x="3635298" y="579863"/>
                </a:cubicBezTo>
                <a:cubicBezTo>
                  <a:pt x="3612995" y="568712"/>
                  <a:pt x="3592045" y="554295"/>
                  <a:pt x="3568390" y="546410"/>
                </a:cubicBezTo>
                <a:cubicBezTo>
                  <a:pt x="3546940" y="539260"/>
                  <a:pt x="3523654" y="539693"/>
                  <a:pt x="3501483" y="535259"/>
                </a:cubicBezTo>
                <a:cubicBezTo>
                  <a:pt x="3486455" y="532253"/>
                  <a:pt x="3471812" y="527553"/>
                  <a:pt x="3456878" y="524107"/>
                </a:cubicBezTo>
                <a:lnTo>
                  <a:pt x="3356517" y="501805"/>
                </a:lnTo>
                <a:cubicBezTo>
                  <a:pt x="3341584" y="498359"/>
                  <a:pt x="3326698" y="494687"/>
                  <a:pt x="3311912" y="490654"/>
                </a:cubicBezTo>
                <a:cubicBezTo>
                  <a:pt x="3285805" y="483534"/>
                  <a:pt x="3260222" y="474436"/>
                  <a:pt x="3233854" y="468351"/>
                </a:cubicBezTo>
                <a:cubicBezTo>
                  <a:pt x="3211823" y="463267"/>
                  <a:pt x="3189249" y="460917"/>
                  <a:pt x="3166946" y="457200"/>
                </a:cubicBezTo>
                <a:cubicBezTo>
                  <a:pt x="3086723" y="430459"/>
                  <a:pt x="3186920" y="462908"/>
                  <a:pt x="3088888" y="434898"/>
                </a:cubicBezTo>
                <a:cubicBezTo>
                  <a:pt x="3077586" y="431669"/>
                  <a:pt x="3066999" y="425849"/>
                  <a:pt x="3055434" y="423746"/>
                </a:cubicBezTo>
                <a:cubicBezTo>
                  <a:pt x="3025950" y="418385"/>
                  <a:pt x="2995844" y="417152"/>
                  <a:pt x="2966225" y="412595"/>
                </a:cubicBezTo>
                <a:cubicBezTo>
                  <a:pt x="2947492" y="409713"/>
                  <a:pt x="2929292" y="403659"/>
                  <a:pt x="2910468" y="401444"/>
                </a:cubicBezTo>
                <a:cubicBezTo>
                  <a:pt x="2866015" y="396214"/>
                  <a:pt x="2821167" y="394979"/>
                  <a:pt x="2776654" y="390293"/>
                </a:cubicBezTo>
                <a:cubicBezTo>
                  <a:pt x="2750515" y="387542"/>
                  <a:pt x="2724615" y="382859"/>
                  <a:pt x="2698595" y="379142"/>
                </a:cubicBezTo>
                <a:cubicBezTo>
                  <a:pt x="2626531" y="355119"/>
                  <a:pt x="2686917" y="372520"/>
                  <a:pt x="2553629" y="356839"/>
                </a:cubicBezTo>
                <a:cubicBezTo>
                  <a:pt x="2527526" y="353768"/>
                  <a:pt x="2501431" y="350390"/>
                  <a:pt x="2475571" y="345688"/>
                </a:cubicBezTo>
                <a:cubicBezTo>
                  <a:pt x="2460492" y="342946"/>
                  <a:pt x="2445702" y="338747"/>
                  <a:pt x="2430966" y="334537"/>
                </a:cubicBezTo>
                <a:cubicBezTo>
                  <a:pt x="2419664" y="331308"/>
                  <a:pt x="2409148" y="325047"/>
                  <a:pt x="2397512" y="323385"/>
                </a:cubicBezTo>
                <a:cubicBezTo>
                  <a:pt x="2356868" y="317579"/>
                  <a:pt x="2315737" y="315951"/>
                  <a:pt x="2274849" y="312234"/>
                </a:cubicBezTo>
                <a:cubicBezTo>
                  <a:pt x="2211360" y="248748"/>
                  <a:pt x="2271926" y="299520"/>
                  <a:pt x="2085278" y="278781"/>
                </a:cubicBezTo>
                <a:cubicBezTo>
                  <a:pt x="2073596" y="277483"/>
                  <a:pt x="2063419" y="269561"/>
                  <a:pt x="2051825" y="267629"/>
                </a:cubicBezTo>
                <a:cubicBezTo>
                  <a:pt x="2018623" y="262095"/>
                  <a:pt x="1984918" y="260195"/>
                  <a:pt x="1951464" y="256478"/>
                </a:cubicBezTo>
                <a:cubicBezTo>
                  <a:pt x="1812792" y="221811"/>
                  <a:pt x="1912603" y="242962"/>
                  <a:pt x="1773044" y="223024"/>
                </a:cubicBezTo>
                <a:cubicBezTo>
                  <a:pt x="1750661" y="219826"/>
                  <a:pt x="1728484" y="215311"/>
                  <a:pt x="1706137" y="211873"/>
                </a:cubicBezTo>
                <a:cubicBezTo>
                  <a:pt x="1663916" y="205378"/>
                  <a:pt x="1565635" y="191567"/>
                  <a:pt x="1527717" y="189571"/>
                </a:cubicBezTo>
                <a:cubicBezTo>
                  <a:pt x="597672" y="140621"/>
                  <a:pt x="1270690" y="187141"/>
                  <a:pt x="836342" y="156117"/>
                </a:cubicBezTo>
                <a:cubicBezTo>
                  <a:pt x="735956" y="131021"/>
                  <a:pt x="859167" y="159922"/>
                  <a:pt x="702527" y="133815"/>
                </a:cubicBezTo>
                <a:cubicBezTo>
                  <a:pt x="687410" y="131295"/>
                  <a:pt x="672926" y="125789"/>
                  <a:pt x="657922" y="122663"/>
                </a:cubicBezTo>
                <a:cubicBezTo>
                  <a:pt x="583702" y="107201"/>
                  <a:pt x="509680" y="90523"/>
                  <a:pt x="434898" y="78059"/>
                </a:cubicBezTo>
                <a:cubicBezTo>
                  <a:pt x="390293" y="70625"/>
                  <a:pt x="345529" y="64090"/>
                  <a:pt x="301083" y="55756"/>
                </a:cubicBezTo>
                <a:cubicBezTo>
                  <a:pt x="217650" y="40112"/>
                  <a:pt x="292051" y="50711"/>
                  <a:pt x="223025" y="33454"/>
                </a:cubicBezTo>
                <a:cubicBezTo>
                  <a:pt x="204637" y="28857"/>
                  <a:pt x="185656" y="26899"/>
                  <a:pt x="167268" y="22302"/>
                </a:cubicBezTo>
                <a:cubicBezTo>
                  <a:pt x="155865" y="19451"/>
                  <a:pt x="145117" y="14380"/>
                  <a:pt x="133815" y="11151"/>
                </a:cubicBezTo>
                <a:cubicBezTo>
                  <a:pt x="119079" y="6941"/>
                  <a:pt x="104078" y="3717"/>
                  <a:pt x="89210" y="0"/>
                </a:cubicBezTo>
                <a:cubicBezTo>
                  <a:pt x="78059" y="3717"/>
                  <a:pt x="66270" y="5894"/>
                  <a:pt x="55756" y="11151"/>
                </a:cubicBezTo>
                <a:cubicBezTo>
                  <a:pt x="43769" y="17145"/>
                  <a:pt x="33795" y="26559"/>
                  <a:pt x="22303" y="33454"/>
                </a:cubicBezTo>
                <a:cubicBezTo>
                  <a:pt x="15176" y="37730"/>
                  <a:pt x="7434" y="40888"/>
                  <a:pt x="0" y="4460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30" name="Straight Connector 229"/>
          <p:cNvCxnSpPr/>
          <p:nvPr/>
        </p:nvCxnSpPr>
        <p:spPr>
          <a:xfrm>
            <a:off x="9362505" y="2447630"/>
            <a:ext cx="928" cy="176341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3545841" y="2455132"/>
            <a:ext cx="5816664" cy="401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406481" y="2665120"/>
            <a:ext cx="0" cy="2995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421847" y="3738933"/>
            <a:ext cx="0" cy="47283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6666723" y="4674702"/>
            <a:ext cx="188914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Predictive Analysis</a:t>
            </a:r>
          </a:p>
        </p:txBody>
      </p:sp>
      <p:sp>
        <p:nvSpPr>
          <p:cNvPr id="36" name="TextBox 35"/>
          <p:cNvSpPr txBox="1"/>
          <p:nvPr/>
        </p:nvSpPr>
        <p:spPr>
          <a:xfrm>
            <a:off x="8555027" y="5042421"/>
            <a:ext cx="1889146"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Machine Learning</a:t>
            </a:r>
          </a:p>
        </p:txBody>
      </p:sp>
      <p:cxnSp>
        <p:nvCxnSpPr>
          <p:cNvPr id="42" name="Straight Connector 41"/>
          <p:cNvCxnSpPr/>
          <p:nvPr/>
        </p:nvCxnSpPr>
        <p:spPr>
          <a:xfrm flipV="1">
            <a:off x="4328511" y="6330810"/>
            <a:ext cx="582215" cy="1816"/>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923907" y="4195532"/>
            <a:ext cx="979325" cy="971533"/>
          </a:xfrm>
          <a:prstGeom prst="rect">
            <a:avLst/>
          </a:prstGeom>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5860" y="5951204"/>
            <a:ext cx="532742" cy="532742"/>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0793" y="3029203"/>
            <a:ext cx="691376" cy="691376"/>
          </a:xfrm>
          <a:prstGeom prst="rect">
            <a:avLst/>
          </a:prstGeom>
        </p:spPr>
      </p:pic>
      <p:sp>
        <p:nvSpPr>
          <p:cNvPr id="59" name="Freeform: Shape 58"/>
          <p:cNvSpPr/>
          <p:nvPr/>
        </p:nvSpPr>
        <p:spPr bwMode="auto">
          <a:xfrm>
            <a:off x="3177505" y="4269997"/>
            <a:ext cx="857142" cy="822601"/>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661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left)">
                                      <p:cBhvr>
                                        <p:cTn id="15" dur="500"/>
                                        <p:tgtEl>
                                          <p:spTgt spid="1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left)">
                                      <p:cBhvr>
                                        <p:cTn id="19" dur="500"/>
                                        <p:tgtEl>
                                          <p:spTgt spid="1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theme/theme1.xml><?xml version="1.0" encoding="utf-8"?>
<a:theme xmlns:a="http://schemas.openxmlformats.org/drawingml/2006/main" name="Microsoft Standard">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ank" id="{1A444D3F-9471-42FA-96DE-DBE8B4D344BC}" vid="{56996F2A-ECE4-4D59-A08B-05A919035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__type":"ComplianceItemProperties:#Microsoft.Office.CompliancePolicy.ComplianceData","LastPolicyEvaluatedTimeUtc":"\/Date(1488841162748)\/","Rules":{"ba398ebb-411b-4929-8908-8504ca16c7b0":{"Actions":{"GenerateIncidentReport":{"ActionName":"GenerateIncidentReport","CodeVersion":"1.0.2.0","LastAppliedTimeUTC":"\/Date(1488841162701)\/","Properties":null,"RuleVersion":"0"},"TagReporting":{"ActionName":"TagReporting","CodeVersion":"1.00.0002.000","LastAppliedTimeUTC":"\/Date(1488841162748)\/","Properties":{},"RuleVersion":"0"}},"Properties":{},"RuleId":"ba398ebb-411b-4929-8908-8504ca16c7b0","Scenario":0}},"UniqueId":"3f268136-3c0f-4983-a2e0-625558dca310"}</_ip_UnifiedCompliancePolicyProperties>
    <LastSharedByUser xmlns="83a5dd58-589d-4ceb-9e28-5ab6ba214a0b">v-chanha@microsoft.com</LastSharedByUser>
    <SharedWithUsers xmlns="83a5dd58-589d-4ceb-9e28-5ab6ba214a0b">
      <UserInfo>
        <DisplayName>Alyssa Jones</DisplayName>
        <AccountId>71</AccountId>
        <AccountType/>
      </UserInfo>
    </SharedWithUsers>
    <LastSharedByTime xmlns="83a5dd58-589d-4ceb-9e28-5ab6ba214a0b">2017-02-04T01:41:26+00:00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5BBF201C122347A56815831C482BA4" ma:contentTypeVersion="9" ma:contentTypeDescription="Create a new document." ma:contentTypeScope="" ma:versionID="95df206c96dda23eebbc35aa7b04551c">
  <xsd:schema xmlns:xsd="http://www.w3.org/2001/XMLSchema" xmlns:xs="http://www.w3.org/2001/XMLSchema" xmlns:p="http://schemas.microsoft.com/office/2006/metadata/properties" xmlns:ns1="http://schemas.microsoft.com/sharepoint/v3" xmlns:ns2="83a5dd58-589d-4ceb-9e28-5ab6ba214a0b" xmlns:ns3="ab9935e2-506a-4c08-a2d9-e4933902f610" targetNamespace="http://schemas.microsoft.com/office/2006/metadata/properties" ma:root="true" ma:fieldsID="21513610be4d8ea54c1946ade22d70d4" ns1:_="" ns2:_="" ns3:_="">
    <xsd:import namespace="http://schemas.microsoft.com/sharepoint/v3"/>
    <xsd:import namespace="83a5dd58-589d-4ceb-9e28-5ab6ba214a0b"/>
    <xsd:import namespace="ab9935e2-506a-4c08-a2d9-e4933902f610"/>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a5dd58-589d-4ceb-9e28-5ab6ba214a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935e2-506a-4c08-a2d9-e4933902f61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FCE27D-A4AB-4A0A-A157-A9491790034A}">
  <ds:schemaRefs>
    <ds:schemaRef ds:uri="http://schemas.microsoft.com/office/infopath/2007/PartnerControls"/>
    <ds:schemaRef ds:uri="83a5dd58-589d-4ceb-9e28-5ab6ba214a0b"/>
    <ds:schemaRef ds:uri="ab9935e2-506a-4c08-a2d9-e4933902f610"/>
    <ds:schemaRef ds:uri="http://purl.org/dc/terms/"/>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7AFD75A-A029-49EB-BA06-141E0B8FC2EA}">
  <ds:schemaRefs>
    <ds:schemaRef ds:uri="http://schemas.microsoft.com/sharepoint/v3/contenttype/forms"/>
  </ds:schemaRefs>
</ds:datastoreItem>
</file>

<file path=customXml/itemProps3.xml><?xml version="1.0" encoding="utf-8"?>
<ds:datastoreItem xmlns:ds="http://schemas.openxmlformats.org/officeDocument/2006/customXml" ds:itemID="{F9AD4DF7-E8FD-485B-A663-9471FDF29C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a5dd58-589d-4ceb-9e28-5ab6ba214a0b"/>
    <ds:schemaRef ds:uri="ab9935e2-506a-4c08-a2d9-e4933902f6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35242</TotalTime>
  <Words>599</Words>
  <Application>Microsoft Office PowerPoint</Application>
  <PresentationFormat>Widescreen</PresentationFormat>
  <Paragraphs>83</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Segoe UI</vt:lpstr>
      <vt:lpstr>Segoe UI Light</vt:lpstr>
      <vt:lpstr>Segoe UI Semibold</vt:lpstr>
      <vt:lpstr>Segoe UI Semilight</vt:lpstr>
      <vt:lpstr>Microsoft Standard</vt:lpstr>
      <vt:lpstr>Accelerate development with Cosmos DB using Table API</vt:lpstr>
      <vt:lpstr>Accelerate development with Cosmos DB Graph (Gremlin) API</vt:lpstr>
      <vt:lpstr>Accelerate development with Cosmos DB Graph (Gremlin) API</vt:lpstr>
      <vt:lpstr>Predictive analysis using DocumentDB, Machine Learning and Power 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application and development immersion</dc:title>
  <dc:creator>Nick Dwyer</dc:creator>
  <cp:lastModifiedBy>Sachin Jagtap</cp:lastModifiedBy>
  <cp:revision>815</cp:revision>
  <dcterms:created xsi:type="dcterms:W3CDTF">2016-08-15T23:30:55Z</dcterms:created>
  <dcterms:modified xsi:type="dcterms:W3CDTF">2017-09-05T10:53:11Z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0x010100C75BBF201C122347A56815831C482BA4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tarasha@microsoft.com</vt:lpwstr>
  </property>
  <property fmtid="{D5CDD505-2E9C-101B-9397-08002B2CF9AE}" pid="7" name="MSIP_Label_f42aa342-8706-4288-bd11-ebb85995028c_SetDate">
    <vt:lpwstr>2017-05-23T15:44:00.1054870-07:00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